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2" r:id="rId2"/>
    <p:sldMasterId id="2147483684" r:id="rId3"/>
    <p:sldMasterId id="2147483696" r:id="rId4"/>
  </p:sldMasterIdLst>
  <p:notesMasterIdLst>
    <p:notesMasterId r:id="rId12"/>
  </p:notesMasterIdLst>
  <p:handoutMasterIdLst>
    <p:handoutMasterId r:id="rId13"/>
  </p:handoutMasterIdLst>
  <p:sldIdLst>
    <p:sldId id="275" r:id="rId5"/>
    <p:sldId id="270" r:id="rId6"/>
    <p:sldId id="273" r:id="rId7"/>
    <p:sldId id="276" r:id="rId8"/>
    <p:sldId id="277" r:id="rId9"/>
    <p:sldId id="274" r:id="rId10"/>
    <p:sldId id="272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FF"/>
    <a:srgbClr val="0033CC"/>
    <a:srgbClr val="FF00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813" autoAdjust="0"/>
  </p:normalViewPr>
  <p:slideViewPr>
    <p:cSldViewPr snapToGrid="0" showGuides="1">
      <p:cViewPr varScale="1">
        <p:scale>
          <a:sx n="77" d="100"/>
          <a:sy n="77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DC9743-39E2-43CC-88DD-7297309ED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096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F687064-0738-4782-A89B-68FC8687B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050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CE669-7B6A-43AE-982D-6D5578E608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23924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AD534C-6C3D-4D15-BF7F-7FB32C42A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736659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303213"/>
            <a:ext cx="2060575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03213"/>
            <a:ext cx="6030913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DE411-60F5-46E5-B021-AFCDC1E81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49998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CE669-7B6A-43AE-982D-6D5578E60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3695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4F6455-97FE-4052-8B2B-CE0CC4FE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926926" y="6179724"/>
            <a:ext cx="7603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2064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235E06-8189-463A-84E8-93425CE2E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738710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8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FB96D6-C86F-467D-8C13-67264E3DA9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33828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F69CBA-E145-4E9E-9077-151EAEEF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156683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B51B1-5EB9-4101-9C5D-4B9BE2252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90261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689B7-5541-4D8A-9DF2-0E3BFCA24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554961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0090D-1E54-40C6-86AA-0F54A91E1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41013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4F6455-97FE-4052-8B2B-CE0CC4FE5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62880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D4C82D-5F18-41BF-8F4F-CE40E1305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84274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AD534C-6C3D-4D15-BF7F-7FB32C42A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2975396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303213"/>
            <a:ext cx="2060575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03213"/>
            <a:ext cx="6030913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DE411-60F5-46E5-B021-AFCDC1E81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89243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CE669-7B6A-43AE-982D-6D5578E60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3695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4F6455-97FE-4052-8B2B-CE0CC4FE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926926" y="6179724"/>
            <a:ext cx="7603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20643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235E06-8189-463A-84E8-93425CE2E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738710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8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FB96D6-C86F-467D-8C13-67264E3DA9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338284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F69CBA-E145-4E9E-9077-151EAEEF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1566839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B51B1-5EB9-4101-9C5D-4B9BE2252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902612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689B7-5541-4D8A-9DF2-0E3BFCA24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55496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235E06-8189-463A-84E8-93425CE2E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287734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0090D-1E54-40C6-86AA-0F54A91E1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410131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D4C82D-5F18-41BF-8F4F-CE40E1305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842747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AD534C-6C3D-4D15-BF7F-7FB32C42A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2975396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303213"/>
            <a:ext cx="2060575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03213"/>
            <a:ext cx="6030913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DE411-60F5-46E5-B021-AFCDC1E81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892435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CE669-7B6A-43AE-982D-6D5578E60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3695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4F6455-97FE-4052-8B2B-CE0CC4FE5C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926926" y="6179724"/>
            <a:ext cx="7603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20643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235E06-8189-463A-84E8-93425CE2E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738710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8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FB96D6-C86F-467D-8C13-67264E3DA9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338284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F69CBA-E145-4E9E-9077-151EAEEFA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1566839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B51B1-5EB9-4101-9C5D-4B9BE2252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90261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8188" y="955675"/>
            <a:ext cx="4038600" cy="5189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FB96D6-C86F-467D-8C13-67264E3DA9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002383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689B7-5541-4D8A-9DF2-0E3BFCA243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554961"/>
      </p:ext>
    </p:extLst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0090D-1E54-40C6-86AA-0F54A91E1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410131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D4C82D-5F18-41BF-8F4F-CE40E1305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842747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AD534C-6C3D-4D15-BF7F-7FB32C42A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2975396"/>
      </p:ext>
    </p:extLst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303213"/>
            <a:ext cx="2060575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03213"/>
            <a:ext cx="6030913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DE411-60F5-46E5-B021-AFCDC1E81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1250" y="6192250"/>
            <a:ext cx="8041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– This document contains nonpublic SCE information. Do not share with Edison Mission Group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89243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F69CBA-E145-4E9E-9077-151EAEEFA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29552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B51B1-5EB9-4101-9C5D-4B9BE2252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511392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689B7-5541-4D8A-9DF2-0E3BFCA24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191280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0090D-1E54-40C6-86AA-0F54A91E1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27452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D4C82D-5F18-41BF-8F4F-CE40E13050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248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4176 h 4176"/>
              <a:gd name="T2" fmla="*/ 0 w 5760"/>
              <a:gd name="T3" fmla="*/ 0 h 4176"/>
              <a:gd name="T4" fmla="*/ 5760 w 5760"/>
              <a:gd name="T5" fmla="*/ 0 h 4176"/>
              <a:gd name="T6" fmla="*/ 5760 w 5760"/>
              <a:gd name="T7" fmla="*/ 192 h 4176"/>
              <a:gd name="T8" fmla="*/ 192 w 5760"/>
              <a:gd name="T9" fmla="*/ 192 h 4176"/>
              <a:gd name="T10" fmla="*/ 192 w 5760"/>
              <a:gd name="T11" fmla="*/ 4176 h 4176"/>
              <a:gd name="T12" fmla="*/ 0 w 5760"/>
              <a:gd name="T13" fmla="*/ 417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019925" y="6545263"/>
            <a:ext cx="1960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latin typeface="Tahoma" charset="0"/>
              </a:rPr>
              <a:t>Southern California Edison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2238" y="6518275"/>
            <a:ext cx="1219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fld id="{5EF05993-76B3-4513-A154-FD3B098349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583363" y="0"/>
            <a:ext cx="2560637" cy="304800"/>
          </a:xfrm>
          <a:prstGeom prst="rect">
            <a:avLst/>
          </a:prstGeom>
          <a:solidFill>
            <a:srgbClr val="006A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 descr="LtW_1line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2425" y="63500"/>
            <a:ext cx="2305050" cy="18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1600" y="6545263"/>
            <a:ext cx="2190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/>
              <a:t>For Internal Use Only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6267450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464050" y="3522663"/>
            <a:ext cx="21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1625" y="328613"/>
            <a:ext cx="8842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3375" y="838200"/>
            <a:ext cx="8501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0988" y="280988"/>
            <a:ext cx="8670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3213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955675"/>
            <a:ext cx="8229600" cy="518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hd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4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4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4176 h 4176"/>
              <a:gd name="T2" fmla="*/ 0 w 5760"/>
              <a:gd name="T3" fmla="*/ 0 h 4176"/>
              <a:gd name="T4" fmla="*/ 5760 w 5760"/>
              <a:gd name="T5" fmla="*/ 0 h 4176"/>
              <a:gd name="T6" fmla="*/ 5760 w 5760"/>
              <a:gd name="T7" fmla="*/ 192 h 4176"/>
              <a:gd name="T8" fmla="*/ 192 w 5760"/>
              <a:gd name="T9" fmla="*/ 192 h 4176"/>
              <a:gd name="T10" fmla="*/ 192 w 5760"/>
              <a:gd name="T11" fmla="*/ 4176 h 4176"/>
              <a:gd name="T12" fmla="*/ 0 w 5760"/>
              <a:gd name="T13" fmla="*/ 417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019925" y="6545263"/>
            <a:ext cx="1960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latin typeface="Tahoma" charset="0"/>
              </a:rPr>
              <a:t>Southern California Edison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2238" y="6518275"/>
            <a:ext cx="1219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fld id="{ADF418C1-123E-4654-A09F-7DE72B234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583363" y="0"/>
            <a:ext cx="2560637" cy="304800"/>
          </a:xfrm>
          <a:prstGeom prst="rect">
            <a:avLst/>
          </a:prstGeom>
          <a:solidFill>
            <a:srgbClr val="006A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 descr="LtW_1line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2425" y="63500"/>
            <a:ext cx="2305050" cy="18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6267450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464050" y="3522663"/>
            <a:ext cx="21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1625" y="328613"/>
            <a:ext cx="8842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3375" y="838200"/>
            <a:ext cx="8501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0988" y="280988"/>
            <a:ext cx="8670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3213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955675"/>
            <a:ext cx="8229600" cy="518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51146" y="6192250"/>
            <a:ext cx="8104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Settlement Material (CPUC Rule 12)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4176 h 4176"/>
              <a:gd name="T2" fmla="*/ 0 w 5760"/>
              <a:gd name="T3" fmla="*/ 0 h 4176"/>
              <a:gd name="T4" fmla="*/ 5760 w 5760"/>
              <a:gd name="T5" fmla="*/ 0 h 4176"/>
              <a:gd name="T6" fmla="*/ 5760 w 5760"/>
              <a:gd name="T7" fmla="*/ 192 h 4176"/>
              <a:gd name="T8" fmla="*/ 192 w 5760"/>
              <a:gd name="T9" fmla="*/ 192 h 4176"/>
              <a:gd name="T10" fmla="*/ 192 w 5760"/>
              <a:gd name="T11" fmla="*/ 4176 h 4176"/>
              <a:gd name="T12" fmla="*/ 0 w 5760"/>
              <a:gd name="T13" fmla="*/ 417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019925" y="6545263"/>
            <a:ext cx="1960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latin typeface="Tahoma" charset="0"/>
              </a:rPr>
              <a:t>Southern California Edison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2238" y="6518275"/>
            <a:ext cx="1219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fld id="{ADF418C1-123E-4654-A09F-7DE72B234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583363" y="0"/>
            <a:ext cx="2560637" cy="304800"/>
          </a:xfrm>
          <a:prstGeom prst="rect">
            <a:avLst/>
          </a:prstGeom>
          <a:solidFill>
            <a:srgbClr val="006A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 descr="LtW_1line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2425" y="63500"/>
            <a:ext cx="2305050" cy="18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6267450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464050" y="3522663"/>
            <a:ext cx="21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1625" y="328613"/>
            <a:ext cx="8842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3375" y="838200"/>
            <a:ext cx="8501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0988" y="280988"/>
            <a:ext cx="8670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3213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955675"/>
            <a:ext cx="8229600" cy="518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51146" y="6192250"/>
            <a:ext cx="8104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Settlement Material (CPUC Rule 12)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4176 h 4176"/>
              <a:gd name="T2" fmla="*/ 0 w 5760"/>
              <a:gd name="T3" fmla="*/ 0 h 4176"/>
              <a:gd name="T4" fmla="*/ 5760 w 5760"/>
              <a:gd name="T5" fmla="*/ 0 h 4176"/>
              <a:gd name="T6" fmla="*/ 5760 w 5760"/>
              <a:gd name="T7" fmla="*/ 192 h 4176"/>
              <a:gd name="T8" fmla="*/ 192 w 5760"/>
              <a:gd name="T9" fmla="*/ 192 h 4176"/>
              <a:gd name="T10" fmla="*/ 192 w 5760"/>
              <a:gd name="T11" fmla="*/ 4176 h 4176"/>
              <a:gd name="T12" fmla="*/ 0 w 5760"/>
              <a:gd name="T13" fmla="*/ 417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019925" y="6545263"/>
            <a:ext cx="1960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>
                <a:latin typeface="Tahoma" charset="0"/>
              </a:rPr>
              <a:t>Southern California Edison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32238" y="6518275"/>
            <a:ext cx="1219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fld id="{ADF418C1-123E-4654-A09F-7DE72B234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583363" y="0"/>
            <a:ext cx="2560637" cy="304800"/>
          </a:xfrm>
          <a:prstGeom prst="rect">
            <a:avLst/>
          </a:prstGeom>
          <a:solidFill>
            <a:srgbClr val="006A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7" name="Picture 7" descr="LtW_1line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2425" y="63500"/>
            <a:ext cx="2305050" cy="18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6267450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464050" y="3522663"/>
            <a:ext cx="215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1625" y="328613"/>
            <a:ext cx="88423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3375" y="838200"/>
            <a:ext cx="8501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0988" y="280988"/>
            <a:ext cx="8670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03213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955675"/>
            <a:ext cx="8229600" cy="518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51146" y="6192250"/>
            <a:ext cx="8104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Confidential Settlement Material (CPUC Rule 12)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826473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Southern California Edison Proposal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Distribution Group Study Process Workshop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June 6, 2012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F6455-97FE-4052-8B2B-CE0CC4FE5C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134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Distribution Group Studies</a:t>
            </a:r>
            <a:endParaRPr 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</a:t>
            </a:r>
          </a:p>
          <a:p>
            <a:r>
              <a:rPr lang="en-US" dirty="0" smtClean="0"/>
              <a:t>SCE proposes a Distribution Group Study (DGS) process that will be flexible enough to allow group study when several transmission independent projects are submitted in the same electrical area at around the </a:t>
            </a:r>
            <a:r>
              <a:rPr lang="en-US" smtClean="0"/>
              <a:t>same time</a:t>
            </a:r>
            <a:endParaRPr lang="en-US" dirty="0" smtClean="0"/>
          </a:p>
          <a:p>
            <a:r>
              <a:rPr lang="en-US" dirty="0"/>
              <a:t>This is a draft proposal and </a:t>
            </a:r>
            <a:r>
              <a:rPr lang="en-US" dirty="0" smtClean="0"/>
              <a:t>is </a:t>
            </a:r>
            <a:r>
              <a:rPr lang="en-US" dirty="0"/>
              <a:t>subject to change</a:t>
            </a:r>
          </a:p>
          <a:p>
            <a:pPr marL="0" indent="0">
              <a:buNone/>
            </a:pPr>
            <a:r>
              <a:rPr lang="en-US" dirty="0" smtClean="0"/>
              <a:t>Applicability</a:t>
            </a:r>
          </a:p>
          <a:p>
            <a:r>
              <a:rPr lang="en-US" dirty="0" smtClean="0"/>
              <a:t>All projects that pass transmission system independence (screen Q) and fail distribution system independence (screen R)</a:t>
            </a:r>
          </a:p>
          <a:p>
            <a:pPr lvl="1"/>
            <a:r>
              <a:rPr lang="en-US" dirty="0" smtClean="0"/>
              <a:t>The DGS process is designed for projects that are not transmission interdependent, but are interacting with other queued projects on the distribution system (e.g. a project undergoing an ISP).</a:t>
            </a:r>
          </a:p>
          <a:p>
            <a:pPr lvl="1"/>
            <a:r>
              <a:rPr lang="en-US" dirty="0" smtClean="0"/>
              <a:t>The DGS is mandatory for projects that pass Screen Q and fail screen R, unless Applicant withdraws </a:t>
            </a:r>
          </a:p>
          <a:p>
            <a:pPr lvl="1"/>
            <a:r>
              <a:rPr lang="en-US" dirty="0" smtClean="0"/>
              <a:t>A single developer with multiple applications in one area submitted at the same time may request that the projects be studied in a DGS (i.e. waive screen R)</a:t>
            </a:r>
          </a:p>
          <a:p>
            <a:pPr lvl="2"/>
            <a:r>
              <a:rPr lang="en-US" dirty="0" smtClean="0"/>
              <a:t>If the developer did not request a group study for its projects, the first project in the bunch would, potentially, pass Screen R and be studied under ISP and the remaining would fail Screen R and be studied as a DGS when the first project is complete.  </a:t>
            </a:r>
          </a:p>
          <a:p>
            <a:pPr lvl="2"/>
            <a:r>
              <a:rPr lang="en-US" dirty="0" smtClean="0"/>
              <a:t>A developer’s request to study multiple projects in a DGS does not create an exclusive distribution group i.e. other projects may be placed in the same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5ED9D-0AC1-45F6-8CB1-2D8F39041C4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Study Process</a:t>
            </a:r>
          </a:p>
          <a:p>
            <a:r>
              <a:rPr lang="en-US" dirty="0" smtClean="0"/>
              <a:t>The study itself will follow the Rule 21 ISP with an System Impact Study, results meeting, financial security posting and Facilities Study (if required)</a:t>
            </a:r>
          </a:p>
          <a:p>
            <a:r>
              <a:rPr lang="en-US" dirty="0" smtClean="0"/>
              <a:t>The Rule 21 timelines for the studies and for applicant responses will apply.  </a:t>
            </a:r>
          </a:p>
          <a:p>
            <a:pPr lvl="1"/>
            <a:r>
              <a:rPr lang="en-US" dirty="0" smtClean="0"/>
              <a:t>However, if the volume of studies reaches a certain level and/or the number of applicants in a particular group study reaches a certain level, additional time will be required to complete studies and prepare interconnection agreements.  There may be limits on how many applicants can be studied in one DSG.</a:t>
            </a:r>
          </a:p>
          <a:p>
            <a:r>
              <a:rPr lang="en-US" dirty="0" smtClean="0"/>
              <a:t>Generator response will be considered complete when all generators in the group have completed the required step</a:t>
            </a:r>
          </a:p>
          <a:p>
            <a:pPr lvl="1"/>
            <a:r>
              <a:rPr lang="en-US" dirty="0" smtClean="0"/>
              <a:t>For example, the Facilities Study (if required) cannot begin until all generators in the group have posted their financial security or withdrawn.  A Facilities Study cannot be waived unless all generators (and the Distribution Provider) agree to waive it. </a:t>
            </a:r>
          </a:p>
          <a:p>
            <a:r>
              <a:rPr lang="en-US" dirty="0" smtClean="0"/>
              <a:t>The Distribution Group study will begin when any current study is complete or when there is sufficient information about the impact of earlier-queued projects</a:t>
            </a:r>
          </a:p>
          <a:p>
            <a:r>
              <a:rPr lang="en-US" dirty="0" smtClean="0"/>
              <a:t>See examples of how a distribution group forms and studies begin on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F6455-97FE-4052-8B2B-CE0CC4FE5C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2406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Multiple Generators Connecting to Different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F6455-97FE-4052-8B2B-CE0CC4FE5CA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64" y="1040259"/>
            <a:ext cx="8636002" cy="52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08983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58822" y="319116"/>
            <a:ext cx="822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Example - Multiple Generators Connecting to Same Circuit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F6455-97FE-4052-8B2B-CE0CC4FE5CA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941" y="914295"/>
            <a:ext cx="8669385" cy="5524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1741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 Sharing</a:t>
            </a:r>
          </a:p>
          <a:p>
            <a:r>
              <a:rPr lang="en-US" dirty="0"/>
              <a:t>Costs will be allocated to the group similar to cost allocation in the </a:t>
            </a:r>
            <a:r>
              <a:rPr lang="en-US" dirty="0" smtClean="0"/>
              <a:t>cluster study process</a:t>
            </a:r>
            <a:endParaRPr lang="en-US" dirty="0"/>
          </a:p>
          <a:p>
            <a:pPr lvl="1"/>
            <a:r>
              <a:rPr lang="en-US" sz="1600" dirty="0"/>
              <a:t>Upgrade costs will be allocated </a:t>
            </a:r>
            <a:r>
              <a:rPr lang="en-US" sz="1600" dirty="0" smtClean="0"/>
              <a:t>on </a:t>
            </a:r>
            <a:r>
              <a:rPr lang="en-US" sz="1600" dirty="0"/>
              <a:t>a per MW basis to all generators triggering each specific upgrade, for upgrades triggered by a single generator, cost will be allocated 100% to that generator </a:t>
            </a:r>
          </a:p>
          <a:p>
            <a:pPr lvl="1"/>
            <a:r>
              <a:rPr lang="en-US" sz="1600" dirty="0"/>
              <a:t>Short circuit related upgrades will be allocated based on the short circuit duty contribution of each generating facility</a:t>
            </a:r>
          </a:p>
          <a:p>
            <a:pPr lvl="1"/>
            <a:r>
              <a:rPr lang="en-US" sz="1600" dirty="0"/>
              <a:t>When any generator in the group drops out, the costs will allocated to the remaining generators</a:t>
            </a:r>
          </a:p>
          <a:p>
            <a:pPr lvl="2"/>
            <a:r>
              <a:rPr lang="en-US" sz="1400" dirty="0"/>
              <a:t>Restudies will be done (at Applicant’s cost) any time there is a change in circumstances that may result in a change to the </a:t>
            </a:r>
            <a:r>
              <a:rPr lang="en-US" sz="1400" dirty="0" smtClean="0"/>
              <a:t>upgrades </a:t>
            </a:r>
            <a:r>
              <a:rPr lang="en-US" sz="1400" dirty="0"/>
              <a:t>required to interconnect a generator </a:t>
            </a:r>
            <a:r>
              <a:rPr lang="en-US" sz="1400" dirty="0" smtClean="0"/>
              <a:t>(</a:t>
            </a:r>
            <a:r>
              <a:rPr lang="en-US" sz="1400" dirty="0"/>
              <a:t>e</a:t>
            </a:r>
            <a:r>
              <a:rPr lang="en-US" sz="1400" dirty="0" smtClean="0"/>
              <a:t>.g. </a:t>
            </a:r>
            <a:r>
              <a:rPr lang="en-US" sz="1400" dirty="0"/>
              <a:t>generators from the </a:t>
            </a:r>
            <a:r>
              <a:rPr lang="en-US" sz="1400" dirty="0" smtClean="0"/>
              <a:t>distribution </a:t>
            </a:r>
            <a:r>
              <a:rPr lang="en-US" sz="1400" dirty="0"/>
              <a:t>group drop out, an earlier-queued gen drops out, a planned upgrade is cancelled or delayed).  </a:t>
            </a:r>
          </a:p>
          <a:p>
            <a:pPr marL="0" indent="0">
              <a:buNone/>
            </a:pPr>
            <a:r>
              <a:rPr lang="en-US" dirty="0"/>
              <a:t>Impact on ISP</a:t>
            </a:r>
          </a:p>
          <a:p>
            <a:r>
              <a:rPr lang="en-US" dirty="0"/>
              <a:t>ISP remains unchanged and applies to generators that pass Screen Q and 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F6455-97FE-4052-8B2B-CE0CC4FE5C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308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WDAT and Electrical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Interaction with WDAT</a:t>
            </a:r>
          </a:p>
          <a:p>
            <a:r>
              <a:rPr lang="en-US" dirty="0" smtClean="0"/>
              <a:t>WDAT generators that apply while a Rule 21 distribution group study is ongoing will fail the ISP independence test under the current tariff and will need to reapply or be studied under the cluster</a:t>
            </a:r>
          </a:p>
          <a:p>
            <a:r>
              <a:rPr lang="en-US" dirty="0" smtClean="0"/>
              <a:t>WDAT generators that qualify for an ISP will be studied accordingly.  Any Rule 21 generators that come while a WDAT study in a given electrical area is in progress, will be put into a distribution group study which will begin when the current </a:t>
            </a:r>
            <a:r>
              <a:rPr lang="en-US" dirty="0"/>
              <a:t>study is complete or when </a:t>
            </a:r>
            <a:r>
              <a:rPr lang="en-US" dirty="0" smtClean="0"/>
              <a:t>there </a:t>
            </a:r>
            <a:r>
              <a:rPr lang="en-US" dirty="0"/>
              <a:t>is sufficient information about the impact of earlier-queued projects </a:t>
            </a:r>
            <a:endParaRPr lang="en-US" dirty="0" smtClean="0"/>
          </a:p>
          <a:p>
            <a:r>
              <a:rPr lang="en-US" dirty="0" smtClean="0"/>
              <a:t>SCE reserves the right to modify its WDAT to include a distribution group study, but makes no commitment to do so </a:t>
            </a:r>
          </a:p>
          <a:p>
            <a:pPr marL="0" indent="0">
              <a:buNone/>
            </a:pPr>
            <a:r>
              <a:rPr lang="en-US" dirty="0" smtClean="0"/>
              <a:t>Definition of Electrical Area Requires Flexibility</a:t>
            </a:r>
          </a:p>
          <a:p>
            <a:r>
              <a:rPr lang="en-US" dirty="0" smtClean="0"/>
              <a:t>Projects that fail Screen R will be placed into groups based on the electrical area of the point of interconnection</a:t>
            </a:r>
          </a:p>
          <a:p>
            <a:r>
              <a:rPr lang="en-US" dirty="0" smtClean="0"/>
              <a:t>An electrical area will in some cases be the circuit and in other cases be the substation, but in any event, will be determined by engineering judgment.</a:t>
            </a:r>
          </a:p>
          <a:p>
            <a:pPr marL="0" indent="0">
              <a:buNone/>
            </a:pPr>
            <a:r>
              <a:rPr lang="en-US" dirty="0" smtClean="0"/>
              <a:t>Questions?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F6455-97FE-4052-8B2B-CE0CC4FE5C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389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E master">
  <a:themeElements>
    <a:clrScheme name="SCE master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14C34"/>
      </a:accent1>
      <a:accent2>
        <a:srgbClr val="FFB30D"/>
      </a:accent2>
      <a:accent3>
        <a:srgbClr val="FFFFFF"/>
      </a:accent3>
      <a:accent4>
        <a:srgbClr val="000000"/>
      </a:accent4>
      <a:accent5>
        <a:srgbClr val="AAB2AE"/>
      </a:accent5>
      <a:accent6>
        <a:srgbClr val="E7A20B"/>
      </a:accent6>
      <a:hlink>
        <a:srgbClr val="87EA70"/>
      </a:hlink>
      <a:folHlink>
        <a:srgbClr val="99CC00"/>
      </a:folHlink>
    </a:clrScheme>
    <a:fontScheme name="SCE mas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D028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BC23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B30D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A20B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g-Leg non public info (add footer)">
  <a:themeElements>
    <a:clrScheme name="SCE master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14C34"/>
      </a:accent1>
      <a:accent2>
        <a:srgbClr val="FFB30D"/>
      </a:accent2>
      <a:accent3>
        <a:srgbClr val="FFFFFF"/>
      </a:accent3>
      <a:accent4>
        <a:srgbClr val="000000"/>
      </a:accent4>
      <a:accent5>
        <a:srgbClr val="AAB2AE"/>
      </a:accent5>
      <a:accent6>
        <a:srgbClr val="E7A20B"/>
      </a:accent6>
      <a:hlink>
        <a:srgbClr val="87EA70"/>
      </a:hlink>
      <a:folHlink>
        <a:srgbClr val="99CC00"/>
      </a:folHlink>
    </a:clrScheme>
    <a:fontScheme name="SCE mas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D028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BC23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B30D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A20B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eg-Leg non public info (add footer)">
  <a:themeElements>
    <a:clrScheme name="SCE master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14C34"/>
      </a:accent1>
      <a:accent2>
        <a:srgbClr val="FFB30D"/>
      </a:accent2>
      <a:accent3>
        <a:srgbClr val="FFFFFF"/>
      </a:accent3>
      <a:accent4>
        <a:srgbClr val="000000"/>
      </a:accent4>
      <a:accent5>
        <a:srgbClr val="AAB2AE"/>
      </a:accent5>
      <a:accent6>
        <a:srgbClr val="E7A20B"/>
      </a:accent6>
      <a:hlink>
        <a:srgbClr val="87EA70"/>
      </a:hlink>
      <a:folHlink>
        <a:srgbClr val="99CC00"/>
      </a:folHlink>
    </a:clrScheme>
    <a:fontScheme name="SCE mas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D028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BC23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B30D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A20B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Reg-Leg non public info (add footer)">
  <a:themeElements>
    <a:clrScheme name="SCE master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14C34"/>
      </a:accent1>
      <a:accent2>
        <a:srgbClr val="FFB30D"/>
      </a:accent2>
      <a:accent3>
        <a:srgbClr val="FFFFFF"/>
      </a:accent3>
      <a:accent4>
        <a:srgbClr val="000000"/>
      </a:accent4>
      <a:accent5>
        <a:srgbClr val="AAB2AE"/>
      </a:accent5>
      <a:accent6>
        <a:srgbClr val="E7A20B"/>
      </a:accent6>
      <a:hlink>
        <a:srgbClr val="87EA70"/>
      </a:hlink>
      <a:folHlink>
        <a:srgbClr val="99CC00"/>
      </a:folHlink>
    </a:clrScheme>
    <a:fontScheme name="SCE mas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E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D028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BC23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E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14C34"/>
        </a:accent1>
        <a:accent2>
          <a:srgbClr val="FFB30D"/>
        </a:accent2>
        <a:accent3>
          <a:srgbClr val="FFFFFF"/>
        </a:accent3>
        <a:accent4>
          <a:srgbClr val="000000"/>
        </a:accent4>
        <a:accent5>
          <a:srgbClr val="AAB2AE"/>
        </a:accent5>
        <a:accent6>
          <a:srgbClr val="E7A20B"/>
        </a:accent6>
        <a:hlink>
          <a:srgbClr val="87EA7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12969</TotalTime>
  <Words>806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SCE master</vt:lpstr>
      <vt:lpstr>Reg-Leg non public info (add footer)</vt:lpstr>
      <vt:lpstr>1_Reg-Leg non public info (add footer)</vt:lpstr>
      <vt:lpstr>2_Reg-Leg non public info (add footer)</vt:lpstr>
      <vt:lpstr>Southern California Edison Proposal  Distribution Group Study Process Workshop  June 6, 2012  </vt:lpstr>
      <vt:lpstr>Proposal for Distribution Group Studies</vt:lpstr>
      <vt:lpstr>Study Process</vt:lpstr>
      <vt:lpstr>Example - Multiple Generators Connecting to Different Circuits</vt:lpstr>
      <vt:lpstr>Slide 5</vt:lpstr>
      <vt:lpstr>Cost Allocation</vt:lpstr>
      <vt:lpstr>WDAT and Electrical Area</vt:lpstr>
    </vt:vector>
  </TitlesOfParts>
  <Manager> </Manager>
  <Company>Southern California Edison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Transmission Interdependent</dc:title>
  <dc:subject> </dc:subject>
  <dc:creator>Jacobs, Cynthia S</dc:creator>
  <cp:keywords> </cp:keywords>
  <dc:description> </dc:description>
  <cp:lastModifiedBy> </cp:lastModifiedBy>
  <cp:revision>35</cp:revision>
  <cp:lastPrinted>2012-05-16T23:18:50Z</cp:lastPrinted>
  <dcterms:created xsi:type="dcterms:W3CDTF">2011-11-02T23:19:19Z</dcterms:created>
  <dcterms:modified xsi:type="dcterms:W3CDTF">2012-06-29T13:58:34Z</dcterms:modified>
  <cp:category> </cp:category>
</cp:coreProperties>
</file>